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6" r:id="rId2"/>
    <p:sldId id="327" r:id="rId3"/>
    <p:sldId id="335" r:id="rId4"/>
    <p:sldId id="328" r:id="rId5"/>
    <p:sldId id="334" r:id="rId6"/>
    <p:sldId id="330" r:id="rId7"/>
    <p:sldId id="336" r:id="rId8"/>
    <p:sldId id="332" r:id="rId9"/>
    <p:sldId id="333" r:id="rId10"/>
    <p:sldId id="33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66" d="100"/>
          <a:sy n="66" d="100"/>
        </p:scale>
        <p:origin x="7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(11) 2513-8888</a:t>
          </a:r>
          <a:endParaRPr lang="en-US" dirty="0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contato@politicando.com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www.politicando.com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(11) 2513-8888</a:t>
          </a:r>
          <a:endParaRPr lang="en-US" sz="2300" kern="1200" dirty="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contato@politicando.com</a:t>
          </a:r>
          <a:endParaRPr lang="en-US" sz="23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www.politicando.com</a:t>
          </a:r>
          <a:endParaRPr lang="en-US" sz="23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D672-389A-48D3-8BE7-1BDC25BB497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B1C6-C4BE-4163-9B52-829B87E21A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17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31FB2-B517-4871-C0FD-6AC4C629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51E774-5A9E-8C84-37DF-C6FAAE02E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B1AB01-22AC-CBAB-F05B-42135367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3B340-2692-58D0-6857-F7897A15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286BC-6C7F-6A4C-721B-CF43DDB1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7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C871E-6A3D-887C-1F7C-2399F175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9D5E26-2C3A-B977-62A4-3C48810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96A18-E868-E4FC-4C75-90EF5C05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34256-F3B5-3F14-36D5-4BD77157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BB61C8-6548-F9CE-2656-FE56487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14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2522F2-B2B4-D7A2-AA39-20F0D2563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7C02FC-EB03-88DD-17C0-57DE57BF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CC49A-EB0F-9E49-CFD0-B66F47A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1DD1E-ED1C-EA25-99F9-C04471C3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268A1-0AC1-E10C-46A6-6992EFB5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8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4543-CBD7-914C-D11A-891894DC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B8078F-31ED-72F2-E5A4-FD8CF0E0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7E1BC-4638-DD3F-396F-3F7E0715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764F1-EED9-A7B2-5DF2-639FB5A0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D5122F-AF8E-7C46-215B-3BD0A64F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9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F81EF-76D4-D7EF-DEBB-555A7413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3A37D8-75A1-EA18-5692-6EEB9C7E6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9FD80-C79D-32EB-C819-123342EA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9F41B0-E227-C168-B12F-0F0A2C0A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DFC9FA-5074-5022-6524-94CCC718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6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5EB3-4CEA-E41B-095E-9DCDA31C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6F954-F8C1-5EFE-6C0E-93B210CDA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A5DA1-EEBA-C8E7-5CE2-42B46161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A7752B-5312-1F7A-C7D0-C9F02E0F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8284A-8D5B-2F60-BCB0-C8C3E16A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D7A50-5539-950B-11EE-F072B5A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7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4A03-34C3-2143-08EA-7B733064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0215B1-67F4-9DD0-521F-2A6D0F4D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127B98-6CC7-70F6-88C3-928F48FD6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469C14-0E14-B0A2-D04A-F4E2B2FBB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84DD71-9371-6B72-4D8E-529DCA954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5F7FF8-4ACA-C642-4636-12917AB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A25849-DAED-87D4-86D7-4E26FF9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FF5875-DA23-A2B7-6D22-9CEB2B7F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2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25F69-2D9E-859B-F9F5-F0617F6B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811126-25B3-3B9A-FDD0-EA56D96A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047D0A-E2D1-6B3D-EE86-27272B3E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50E0-1C3F-89A6-A398-A8DA4AD6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7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CE72C-B538-F2FC-BEB4-00608A1C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028AE8-E71B-1D84-0DE2-0967D6EF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04343E-6D18-3F09-5AC9-B493CF80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9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87A5-EE39-E75C-6D00-61A7E16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3DA7DC-F94B-6540-DA2D-BBF1DE3E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215E99-32ED-759C-058A-5489B318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F2A9D-7310-1520-5665-B622330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973D4-FCEE-E00B-08CE-0DE9052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7AA4C7-AA01-B33E-0291-41954EEE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22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C461-1C82-00FC-CF49-CC18DA08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DC863E-6A88-E394-96C9-206A36E39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B0E6-ADA1-4637-25E0-AD549A89A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E44619-73FB-BF67-6E59-3FE8B4E3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9697E4-94D9-8168-928B-15EF506A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4B9F4F-727D-4AEB-BB37-442088C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3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6A9AE-F68D-ACFD-1F37-BF63039A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0E2317-5720-EBA2-EF58-BFFC0E88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E4106-0F2F-977C-0742-611EE5928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765D-E3A5-4CBC-841F-A0E66FF758A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AD54-EFB1-B542-149D-8645CB0DB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532DE-D4C8-7D73-6E7E-B2F7C4F53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77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936234" y="6323711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Politicando: Informação que transforma, cidadania que impacta!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3141008" y="4437990"/>
            <a:ext cx="5909983" cy="14411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Fundador/Desenvolvedor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Gabriel Namur - 1ADSB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92525602-C056-F352-4909-1D3CAF3A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2246777" y="349623"/>
            <a:ext cx="7920317" cy="3913095"/>
          </a:xfrm>
          <a:prstGeom prst="rect">
            <a:avLst/>
          </a:prstGeom>
        </p:spPr>
      </p:pic>
      <p:pic>
        <p:nvPicPr>
          <p:cNvPr id="11" name="Espaço Reservado para Imagem 32">
            <a:extLst>
              <a:ext uri="{FF2B5EF4-FFF2-40B4-BE49-F238E27FC236}">
                <a16:creationId xmlns:a16="http://schemas.microsoft.com/office/drawing/2014/main" id="{65F02E1D-A515-9EEE-03F5-73A2E4A8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45" r="27445"/>
          <a:stretch/>
        </p:blipFill>
        <p:spPr>
          <a:xfrm>
            <a:off x="8130565" y="4598418"/>
            <a:ext cx="735959" cy="1120291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ED555993-9D90-315B-050E-5AF1A36FB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453505"/>
              </p:ext>
            </p:extLst>
          </p:nvPr>
        </p:nvGraphicFramePr>
        <p:xfrm>
          <a:off x="681831" y="1382526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F91D0F88-2168-DC0D-91ED-E5349839EE46}"/>
              </a:ext>
            </a:extLst>
          </p:cNvPr>
          <p:cNvSpPr txBox="1"/>
          <p:nvPr/>
        </p:nvSpPr>
        <p:spPr>
          <a:xfrm>
            <a:off x="3046879" y="36666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Dúvidas? Sugestões? </a:t>
            </a: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D021BEE9-0AB2-D72B-48EB-ABA8E8A072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4083701" y="4327119"/>
            <a:ext cx="4024595" cy="22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2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048000" y="1424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0C4AB59E-6D43-569A-8A2B-3F2AAE75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8" y="997169"/>
            <a:ext cx="5728960" cy="5318293"/>
          </a:xfrm>
          <a:prstGeom prst="rect">
            <a:avLst/>
          </a:prstGeom>
        </p:spPr>
      </p:pic>
      <p:pic>
        <p:nvPicPr>
          <p:cNvPr id="21" name="Imagem 20" descr="Gráfico, Gráfico de pizza&#10;&#10;Descrição gerada automaticamente">
            <a:extLst>
              <a:ext uri="{FF2B5EF4-FFF2-40B4-BE49-F238E27FC236}">
                <a16:creationId xmlns:a16="http://schemas.microsoft.com/office/drawing/2014/main" id="{29816496-67B0-111E-A2D2-A91BC9C2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28" y="976726"/>
            <a:ext cx="5728960" cy="531829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9868A-FA38-6586-CA3E-4D5FAD3CE5F9}"/>
              </a:ext>
            </a:extLst>
          </p:cNvPr>
          <p:cNvSpPr txBox="1"/>
          <p:nvPr/>
        </p:nvSpPr>
        <p:spPr>
          <a:xfrm>
            <a:off x="281876" y="6315463"/>
            <a:ext cx="1162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Gráficos extraídos de: O paradoxo da democracia: A participação política do brasileiros no cenário entre 2017 a 2020. Artigo, Encarte Digital 1 - Civitas, Rev. Ciênc. Soc. 15 (1), Jan-Mar 2020. 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43BD99-83A1-F731-51CE-8F2C2836C43D}"/>
              </a:ext>
            </a:extLst>
          </p:cNvPr>
          <p:cNvSpPr txBox="1"/>
          <p:nvPr/>
        </p:nvSpPr>
        <p:spPr>
          <a:xfrm>
            <a:off x="452207" y="689392"/>
            <a:ext cx="581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Motivos para a não participação: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155F77-AF13-E672-382F-BE896081FBF9}"/>
              </a:ext>
            </a:extLst>
          </p:cNvPr>
          <p:cNvSpPr txBox="1"/>
          <p:nvPr/>
        </p:nvSpPr>
        <p:spPr>
          <a:xfrm>
            <a:off x="6345943" y="689391"/>
            <a:ext cx="553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Identificação com partidos políticos:</a:t>
            </a:r>
          </a:p>
        </p:txBody>
      </p:sp>
    </p:spTree>
    <p:extLst>
      <p:ext uri="{BB962C8B-B14F-4D97-AF65-F5344CB8AC3E}">
        <p14:creationId xmlns:p14="http://schemas.microsoft.com/office/powerpoint/2010/main" val="17636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3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2971403" y="281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8AD04017-36A0-4A54-D9C2-A3F5E22FC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0" y="957306"/>
            <a:ext cx="5503076" cy="512418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B3BE21F8-3656-BFD3-5479-AFD9CCC2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3454"/>
            <a:ext cx="5773860" cy="51080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3EA1D-34C5-4856-536D-5BAB9D3BFEDE}"/>
              </a:ext>
            </a:extLst>
          </p:cNvPr>
          <p:cNvSpPr txBox="1"/>
          <p:nvPr/>
        </p:nvSpPr>
        <p:spPr>
          <a:xfrm>
            <a:off x="287102" y="6229584"/>
            <a:ext cx="114646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/>
              <a:t>Gráficos extraídos de: O paradoxo da democracia: A participação política do brasileiros no cenário entre 2017 a 2020. Artigo, Encarte Digital 1 - Civitas, Rev. Ciênc. Soc. 15 (1), Jan-Mar 2020.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2987F3-2736-75A0-AE34-C2F3FFD59AA5}"/>
              </a:ext>
            </a:extLst>
          </p:cNvPr>
          <p:cNvSpPr txBox="1"/>
          <p:nvPr/>
        </p:nvSpPr>
        <p:spPr>
          <a:xfrm>
            <a:off x="831583" y="665678"/>
            <a:ext cx="42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O que é ser cidadão para você?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96812A-A460-B309-E2A8-4FDA7480CD6E}"/>
              </a:ext>
            </a:extLst>
          </p:cNvPr>
          <p:cNvSpPr txBox="1"/>
          <p:nvPr/>
        </p:nvSpPr>
        <p:spPr>
          <a:xfrm>
            <a:off x="6366785" y="665678"/>
            <a:ext cx="511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Avaliações acerca da política e o trato com os recursos públicos: </a:t>
            </a:r>
          </a:p>
        </p:txBody>
      </p:sp>
    </p:spTree>
    <p:extLst>
      <p:ext uri="{BB962C8B-B14F-4D97-AF65-F5344CB8AC3E}">
        <p14:creationId xmlns:p14="http://schemas.microsoft.com/office/powerpoint/2010/main" val="42598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Contexto Pessoal...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6A7754C-2501-BB6F-E8CA-B90707059D6A}"/>
              </a:ext>
            </a:extLst>
          </p:cNvPr>
          <p:cNvSpPr/>
          <p:nvPr/>
        </p:nvSpPr>
        <p:spPr>
          <a:xfrm>
            <a:off x="188260" y="1371601"/>
            <a:ext cx="11752728" cy="92333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D512EAE-6FD4-9A1A-F3ED-E333D1F675EF}"/>
              </a:ext>
            </a:extLst>
          </p:cNvPr>
          <p:cNvCxnSpPr/>
          <p:nvPr/>
        </p:nvCxnSpPr>
        <p:spPr>
          <a:xfrm>
            <a:off x="1734671" y="1833266"/>
            <a:ext cx="0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F8E38C71-1AB8-B8E4-CDA5-CEC9BC9FD534}"/>
              </a:ext>
            </a:extLst>
          </p:cNvPr>
          <p:cNvSpPr/>
          <p:nvPr/>
        </p:nvSpPr>
        <p:spPr>
          <a:xfrm>
            <a:off x="957676" y="2288675"/>
            <a:ext cx="1586748" cy="1140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/>
          </a:p>
          <a:p>
            <a:pPr algn="ctr"/>
            <a:r>
              <a:rPr lang="pt-BR" b="1" dirty="0"/>
              <a:t>2013: Início das Manifestações de 2013</a:t>
            </a:r>
          </a:p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C7F13E-5449-89A8-AE68-450E1D2EFE33}"/>
              </a:ext>
            </a:extLst>
          </p:cNvPr>
          <p:cNvSpPr txBox="1"/>
          <p:nvPr/>
        </p:nvSpPr>
        <p:spPr>
          <a:xfrm>
            <a:off x="1376372" y="822950"/>
            <a:ext cx="474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🤔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E8C0A09-94FF-CA7A-6D30-B5A94EC79995}"/>
              </a:ext>
            </a:extLst>
          </p:cNvPr>
          <p:cNvSpPr/>
          <p:nvPr/>
        </p:nvSpPr>
        <p:spPr>
          <a:xfrm>
            <a:off x="3030382" y="2288675"/>
            <a:ext cx="1586745" cy="10181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2015: Ingresso na Faculdade de Direito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AB77051-9508-2F2D-A305-DE8CCDBB4D00}"/>
              </a:ext>
            </a:extLst>
          </p:cNvPr>
          <p:cNvCxnSpPr>
            <a:cxnSpLocks/>
          </p:cNvCxnSpPr>
          <p:nvPr/>
        </p:nvCxnSpPr>
        <p:spPr>
          <a:xfrm>
            <a:off x="3818965" y="1833266"/>
            <a:ext cx="0" cy="455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B5EB52D-39DD-AFD7-3D5B-A1A94E15E8B0}"/>
              </a:ext>
            </a:extLst>
          </p:cNvPr>
          <p:cNvSpPr txBox="1"/>
          <p:nvPr/>
        </p:nvSpPr>
        <p:spPr>
          <a:xfrm>
            <a:off x="3408534" y="839554"/>
            <a:ext cx="474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⚖️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6ABD66-5949-88BF-4092-E33AB5F7F191}"/>
              </a:ext>
            </a:extLst>
          </p:cNvPr>
          <p:cNvSpPr/>
          <p:nvPr/>
        </p:nvSpPr>
        <p:spPr>
          <a:xfrm>
            <a:off x="5114671" y="2288674"/>
            <a:ext cx="1586749" cy="14227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2017: Estágio na Defensoria Pública do Estado de São Paulo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FD4CDF5D-D262-ECC4-C465-F6424A02756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8045" y="1833266"/>
            <a:ext cx="1" cy="45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m 32" descr="Logotipo, nome da empresa&#10;&#10;Descrição gerada automaticamente">
            <a:extLst>
              <a:ext uri="{FF2B5EF4-FFF2-40B4-BE49-F238E27FC236}">
                <a16:creationId xmlns:a16="http://schemas.microsoft.com/office/drawing/2014/main" id="{959FD6D2-E552-8D16-8512-59FB806A8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76" y="684141"/>
            <a:ext cx="897432" cy="897432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FB4B0B2-E56E-A887-6F42-BECFC7EFD3D8}"/>
              </a:ext>
            </a:extLst>
          </p:cNvPr>
          <p:cNvSpPr/>
          <p:nvPr/>
        </p:nvSpPr>
        <p:spPr>
          <a:xfrm>
            <a:off x="8343868" y="2247492"/>
            <a:ext cx="1598333" cy="19871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2020 – 2022: Atuação como Advogado na Defensoria Pública do Estado de São Paulo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D44BFB0E-1B99-70BD-2C71-D8A25B2A85D9}"/>
              </a:ext>
            </a:extLst>
          </p:cNvPr>
          <p:cNvCxnSpPr>
            <a:endCxn id="34" idx="0"/>
          </p:cNvCxnSpPr>
          <p:nvPr/>
        </p:nvCxnSpPr>
        <p:spPr>
          <a:xfrm>
            <a:off x="9143034" y="1833266"/>
            <a:ext cx="1" cy="414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A12EB51-FF48-1563-828F-9DB2A81B720D}"/>
              </a:ext>
            </a:extLst>
          </p:cNvPr>
          <p:cNvSpPr txBox="1"/>
          <p:nvPr/>
        </p:nvSpPr>
        <p:spPr>
          <a:xfrm>
            <a:off x="8703570" y="921127"/>
            <a:ext cx="95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👨‍⚖️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45D3D957-AA8C-3A42-D687-F02369089C8D}"/>
              </a:ext>
            </a:extLst>
          </p:cNvPr>
          <p:cNvSpPr/>
          <p:nvPr/>
        </p:nvSpPr>
        <p:spPr>
          <a:xfrm>
            <a:off x="957677" y="4469226"/>
            <a:ext cx="10073180" cy="22678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Trabalho-alvo: </a:t>
            </a:r>
            <a:r>
              <a:rPr lang="pt-BR" b="1" dirty="0"/>
              <a:t>Defesa a questões relacionadas a desapropriações e remissão de posse para pessoas hipossuficientes.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Problemática:</a:t>
            </a:r>
            <a:r>
              <a:rPr lang="pt-BR" b="1" dirty="0"/>
              <a:t> Pouca ou nenhuma consciência política (cidadã e eleitoral).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Conclusão: </a:t>
            </a:r>
            <a:r>
              <a:rPr lang="pt-BR" b="1" dirty="0">
                <a:sym typeface="Wingdings" panose="05000000000000000000" pitchFamily="2" charset="2"/>
              </a:rPr>
              <a:t>Situação de Hipossuficiência Financeira </a:t>
            </a:r>
            <a:r>
              <a:rPr lang="pt-BR" b="1" dirty="0"/>
              <a:t>≠</a:t>
            </a:r>
            <a:r>
              <a:rPr lang="pt-BR" b="1" dirty="0">
                <a:sym typeface="Wingdings" panose="05000000000000000000" pitchFamily="2" charset="2"/>
              </a:rPr>
              <a:t> Situação de Hipossuficiência Cidadã!</a:t>
            </a:r>
            <a:endParaRPr lang="pt-BR" b="1" dirty="0"/>
          </a:p>
          <a:p>
            <a:pPr algn="ctr"/>
            <a:endParaRPr lang="pt-BR" dirty="0"/>
          </a:p>
        </p:txBody>
      </p: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F64AAF00-4C08-57A0-94BF-95A42DE62E84}"/>
              </a:ext>
            </a:extLst>
          </p:cNvPr>
          <p:cNvCxnSpPr>
            <a:stCxn id="34" idx="3"/>
            <a:endCxn id="58" idx="3"/>
          </p:cNvCxnSpPr>
          <p:nvPr/>
        </p:nvCxnSpPr>
        <p:spPr>
          <a:xfrm>
            <a:off x="9942201" y="3241092"/>
            <a:ext cx="1088656" cy="2362061"/>
          </a:xfrm>
          <a:prstGeom prst="bentConnector3">
            <a:avLst>
              <a:gd name="adj1" fmla="val 1209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6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1FEEFD-D5D9-E424-80CB-C7B5986C33A5}"/>
              </a:ext>
            </a:extLst>
          </p:cNvPr>
          <p:cNvSpPr txBox="1"/>
          <p:nvPr/>
        </p:nvSpPr>
        <p:spPr>
          <a:xfrm>
            <a:off x="2752404" y="129528"/>
            <a:ext cx="660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Importância do tema: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BD9F44-A4B7-D327-C414-BF72E157C4E3}"/>
              </a:ext>
            </a:extLst>
          </p:cNvPr>
          <p:cNvSpPr/>
          <p:nvPr/>
        </p:nvSpPr>
        <p:spPr>
          <a:xfrm>
            <a:off x="636012" y="1136069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está presente no nosso dia a dia porque influencia as decisões que </a:t>
            </a:r>
            <a:r>
              <a:rPr lang="pt-BR" b="1" dirty="0">
                <a:solidFill>
                  <a:srgbClr val="FF0000"/>
                </a:solidFill>
              </a:rPr>
              <a:t>afetam a sociedade e as pessoas, como leis, políticas públicas, serviços essenciais e questões sociais e econômicas.</a:t>
            </a:r>
          </a:p>
          <a:p>
            <a:pPr algn="ctr"/>
            <a:endParaRPr lang="pt-BR" dirty="0"/>
          </a:p>
        </p:txBody>
      </p:sp>
      <p:pic>
        <p:nvPicPr>
          <p:cNvPr id="10" name="Imagem 9" descr="Estátua de homem&#10;&#10;Descrição gerada automaticamente">
            <a:extLst>
              <a:ext uri="{FF2B5EF4-FFF2-40B4-BE49-F238E27FC236}">
                <a16:creationId xmlns:a16="http://schemas.microsoft.com/office/drawing/2014/main" id="{5778EA32-A172-E33D-7A6E-8207924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10" y="2711751"/>
            <a:ext cx="2850294" cy="1840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6C722571-BDF9-68B5-7AAE-B7766ABE139E}"/>
              </a:ext>
            </a:extLst>
          </p:cNvPr>
          <p:cNvSpPr/>
          <p:nvPr/>
        </p:nvSpPr>
        <p:spPr>
          <a:xfrm>
            <a:off x="5424122" y="1028296"/>
            <a:ext cx="2842296" cy="173081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O custo de não se interessar por política é ser governado por quem se interessa!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CB302A-C4B6-3CF7-06AB-E73E0319AB31}"/>
              </a:ext>
            </a:extLst>
          </p:cNvPr>
          <p:cNvSpPr txBox="1"/>
          <p:nvPr/>
        </p:nvSpPr>
        <p:spPr>
          <a:xfrm>
            <a:off x="4768343" y="4708458"/>
            <a:ext cx="295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Platão (428 a.C. – 348 a.C.)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8E12B-C74E-8CC9-8573-CA0F57CD2E16}"/>
              </a:ext>
            </a:extLst>
          </p:cNvPr>
          <p:cNvSpPr/>
          <p:nvPr/>
        </p:nvSpPr>
        <p:spPr>
          <a:xfrm>
            <a:off x="8489574" y="1136070"/>
            <a:ext cx="3204884" cy="2699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/>
              <a:t>A política é muitas vezes opaca para a maioria das pessoas. A linguagem técnica, os processos burocráticos e as disputas de poder dificultam o acesso e compreensão dos cidadãos comuns, </a:t>
            </a:r>
            <a:r>
              <a:rPr lang="pt-BR" b="1" dirty="0">
                <a:solidFill>
                  <a:srgbClr val="FF0000"/>
                </a:solidFill>
              </a:rPr>
              <a:t>tornando a política uma área complexa e distante da realidade cotidiana.</a:t>
            </a:r>
          </a:p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C9354FF-A90D-2E9C-F418-759E5F30855F}"/>
              </a:ext>
            </a:extLst>
          </p:cNvPr>
          <p:cNvSpPr/>
          <p:nvPr/>
        </p:nvSpPr>
        <p:spPr>
          <a:xfrm>
            <a:off x="4562793" y="5928691"/>
            <a:ext cx="3204884" cy="6033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Como Resolver?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474ECD9-76C1-0B65-E9C1-3B1D965D2511}"/>
              </a:ext>
            </a:extLst>
          </p:cNvPr>
          <p:cNvSpPr/>
          <p:nvPr/>
        </p:nvSpPr>
        <p:spPr>
          <a:xfrm>
            <a:off x="5460223" y="5016235"/>
            <a:ext cx="1385047" cy="813469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66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Através do Politicando!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D61EB4-B726-77F6-4F03-E406EFED0892}"/>
              </a:ext>
            </a:extLst>
          </p:cNvPr>
          <p:cNvSpPr txBox="1"/>
          <p:nvPr/>
        </p:nvSpPr>
        <p:spPr>
          <a:xfrm>
            <a:off x="470647" y="1129553"/>
            <a:ext cx="11308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Facilitação da Compreensão da Política Institucional! </a:t>
            </a:r>
            <a:r>
              <a:rPr lang="pt-BR" b="1" dirty="0"/>
              <a:t>✅</a:t>
            </a:r>
            <a:endParaRPr lang="pt-BR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Acesso democrático à informação!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b="1" dirty="0">
                <a:sym typeface="Wingdings" panose="05000000000000000000" pitchFamily="2" charset="2"/>
              </a:rPr>
              <a:t>Linguagem simples e facilitada! </a:t>
            </a:r>
            <a:r>
              <a:rPr lang="pt-BR" b="1" dirty="0"/>
              <a:t>✅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3867BBF-9D61-710F-F289-99076A98E1B0}"/>
              </a:ext>
            </a:extLst>
          </p:cNvPr>
          <p:cNvSpPr/>
          <p:nvPr/>
        </p:nvSpPr>
        <p:spPr>
          <a:xfrm>
            <a:off x="5170394" y="2549446"/>
            <a:ext cx="1721224" cy="122286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49DD95-9B72-265E-EFEC-28FB3CC735C0}"/>
              </a:ext>
            </a:extLst>
          </p:cNvPr>
          <p:cNvSpPr txBox="1"/>
          <p:nvPr/>
        </p:nvSpPr>
        <p:spPr>
          <a:xfrm>
            <a:off x="470647" y="3974121"/>
            <a:ext cx="111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REPRESENTA OS VALORES: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Justiça:</a:t>
            </a:r>
            <a:r>
              <a:rPr lang="pt-BR" dirty="0"/>
              <a:t> A política busca garantir a igualdade de oportunidades, tratamento justo e distribuição equitativa de recursos.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 </a:t>
            </a:r>
            <a:r>
              <a:rPr lang="pt-BR" b="1" dirty="0"/>
              <a:t>Solidariedade:</a:t>
            </a:r>
            <a:r>
              <a:rPr lang="pt-BR" dirty="0"/>
              <a:t> A política defende a cooperação e o cuidado mútuo, buscando o bem-estar coletivo.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Honestidade e integridade: </a:t>
            </a:r>
            <a:r>
              <a:rPr lang="pt-BR" dirty="0"/>
              <a:t>A política deve ser pautada pela ética, transparência e responsabilidade, promovendo a confiança dos cidadãos nas instituições e nos representantes políticos.</a:t>
            </a:r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61A3ECCF-AE19-2876-61B5-6A817CE00388}"/>
              </a:ext>
            </a:extLst>
          </p:cNvPr>
          <p:cNvSpPr/>
          <p:nvPr/>
        </p:nvSpPr>
        <p:spPr>
          <a:xfrm>
            <a:off x="8619565" y="223021"/>
            <a:ext cx="3160059" cy="1834379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EDB934F9-4279-F9D1-E684-081B422D1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9056013" y="591234"/>
            <a:ext cx="2287161" cy="11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8EC1B38-AC2F-0945-2415-C7AC5E59AEF1}"/>
              </a:ext>
            </a:extLst>
          </p:cNvPr>
          <p:cNvSpPr txBox="1"/>
          <p:nvPr/>
        </p:nvSpPr>
        <p:spPr>
          <a:xfrm>
            <a:off x="1907240" y="3616192"/>
            <a:ext cx="8377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Vamos ao site !!!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9F47A85-D0BF-A1BE-1400-B6FE2AF4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3047630" y="416858"/>
            <a:ext cx="6096739" cy="301214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60380A-9B7B-A99E-F963-38FFE24DEF3B}"/>
              </a:ext>
            </a:extLst>
          </p:cNvPr>
          <p:cNvSpPr txBox="1"/>
          <p:nvPr/>
        </p:nvSpPr>
        <p:spPr>
          <a:xfrm>
            <a:off x="3634949" y="4987947"/>
            <a:ext cx="1538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7270EC-FC61-C5E2-137A-741DE9B8C8B1}"/>
              </a:ext>
            </a:extLst>
          </p:cNvPr>
          <p:cNvSpPr txBox="1"/>
          <p:nvPr/>
        </p:nvSpPr>
        <p:spPr>
          <a:xfrm>
            <a:off x="5173463" y="4968465"/>
            <a:ext cx="50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230F78-6375-DC11-EA51-C4BCAD70CA37}"/>
              </a:ext>
            </a:extLst>
          </p:cNvPr>
          <p:cNvSpPr txBox="1"/>
          <p:nvPr/>
        </p:nvSpPr>
        <p:spPr>
          <a:xfrm>
            <a:off x="6757282" y="4944405"/>
            <a:ext cx="5225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41538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8825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Maior dificuldade?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8603A-B280-B7AF-74D2-3C218A6C0DB3}"/>
              </a:ext>
            </a:extLst>
          </p:cNvPr>
          <p:cNvSpPr txBox="1"/>
          <p:nvPr/>
        </p:nvSpPr>
        <p:spPr>
          <a:xfrm>
            <a:off x="757518" y="944887"/>
            <a:ext cx="1067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Dificuldades técnicas, em especial o de integrar ao site os dados presentes no Banco de Dados!</a:t>
            </a:r>
            <a:endParaRPr lang="pt-BR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9ACC62-A103-CC71-B0AB-7B40434BA2C4}"/>
              </a:ext>
            </a:extLst>
          </p:cNvPr>
          <p:cNvSpPr txBox="1"/>
          <p:nvPr/>
        </p:nvSpPr>
        <p:spPr>
          <a:xfrm>
            <a:off x="3964641" y="3429000"/>
            <a:ext cx="42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Maior superação?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CFE5B3-9C00-0ED0-982A-7351B99E3AD7}"/>
              </a:ext>
            </a:extLst>
          </p:cNvPr>
          <p:cNvSpPr txBox="1"/>
          <p:nvPr/>
        </p:nvSpPr>
        <p:spPr>
          <a:xfrm>
            <a:off x="1008529" y="4075331"/>
            <a:ext cx="1067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 Capacidade de abordar de forma acessível, facilitada e pedagógica os conteúdos sobre política institucional a todos!</a:t>
            </a:r>
            <a:endParaRPr lang="pt-BR" b="1" dirty="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DC79A7A7-EB61-7375-302E-24CE27BD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1" y="1387227"/>
            <a:ext cx="2619375" cy="1743075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CF22B8D7-EF0F-8211-DC6E-7DA9D2247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92" y="4842686"/>
            <a:ext cx="2312894" cy="16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26294" y="23320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Agradecimentos... 👏</a:t>
            </a:r>
          </a:p>
        </p:txBody>
      </p:sp>
      <p:pic>
        <p:nvPicPr>
          <p:cNvPr id="5" name="Imagem 4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38273612-CE0D-DD90-168A-4B7DC591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12" y="2023848"/>
            <a:ext cx="4207239" cy="28103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EECA84-D538-09DE-88F6-D625ACA5D3C6}"/>
              </a:ext>
            </a:extLst>
          </p:cNvPr>
          <p:cNvSpPr txBox="1"/>
          <p:nvPr/>
        </p:nvSpPr>
        <p:spPr>
          <a:xfrm>
            <a:off x="4370238" y="4834152"/>
            <a:ext cx="340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Aristóteles (384 a.C. – 322 a.C.)</a:t>
            </a:r>
          </a:p>
        </p:txBody>
      </p:sp>
      <p:sp>
        <p:nvSpPr>
          <p:cNvPr id="4" name="Texto Explicativo: Seta para a Direita 3">
            <a:extLst>
              <a:ext uri="{FF2B5EF4-FFF2-40B4-BE49-F238E27FC236}">
                <a16:creationId xmlns:a16="http://schemas.microsoft.com/office/drawing/2014/main" id="{7FB6AFDE-5429-0CA8-A2E8-D9D0622B3628}"/>
              </a:ext>
            </a:extLst>
          </p:cNvPr>
          <p:cNvSpPr/>
          <p:nvPr/>
        </p:nvSpPr>
        <p:spPr>
          <a:xfrm>
            <a:off x="411261" y="976594"/>
            <a:ext cx="3406183" cy="5325036"/>
          </a:xfrm>
          <a:prstGeom prst="righ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Importância Política!</a:t>
            </a:r>
          </a:p>
          <a:p>
            <a:pPr algn="ctr"/>
            <a:r>
              <a:rPr lang="pt-BR" b="1" dirty="0"/>
              <a:t>Foi de extrema importância para a política, pois suas obras pioneiras e profundas forneceram bases teóricas e conceituais fundamentais para a compreensão da organização e governança das sociedades, influenciando o pensamento político até os dias de hoje.</a:t>
            </a:r>
          </a:p>
          <a:p>
            <a:pPr algn="ctr"/>
            <a:endParaRPr lang="pt-BR" dirty="0"/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94DEB747-89EF-FC8D-44FD-0D1594A88ADD}"/>
              </a:ext>
            </a:extLst>
          </p:cNvPr>
          <p:cNvSpPr/>
          <p:nvPr/>
        </p:nvSpPr>
        <p:spPr>
          <a:xfrm>
            <a:off x="8104019" y="976594"/>
            <a:ext cx="3516971" cy="5325036"/>
          </a:xfrm>
          <a:prstGeom prst="leftArrow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Importância na Lógica de Programação!</a:t>
            </a:r>
          </a:p>
          <a:p>
            <a:pPr algn="ctr"/>
            <a:r>
              <a:rPr lang="pt-BR" b="1" dirty="0"/>
              <a:t>Teve uma influência significativa na lógica proposicional e, por extensão, na lógica booleana, que é uma base fundamental da programação. Os valores lógicos verdadeiros e falsos, são fundamentais, bem como para o desenvolvimento de operações lógicas, como AND, OR e NOT, que servem para os algoritmos de programação. 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38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628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Calibri Light (Títulos)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Namur Machado da Silva</dc:creator>
  <cp:lastModifiedBy>Gabriel Namur Machado da Silva</cp:lastModifiedBy>
  <cp:revision>4</cp:revision>
  <dcterms:created xsi:type="dcterms:W3CDTF">2023-05-28T01:18:36Z</dcterms:created>
  <dcterms:modified xsi:type="dcterms:W3CDTF">2023-05-29T15:11:55Z</dcterms:modified>
</cp:coreProperties>
</file>